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Constantia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Constantia-regular.fntdata"/><Relationship Id="rId14" Type="http://schemas.openxmlformats.org/officeDocument/2006/relationships/slide" Target="slides/slide9.xml"/><Relationship Id="rId17" Type="http://schemas.openxmlformats.org/officeDocument/2006/relationships/font" Target="fonts/Constantia-italic.fntdata"/><Relationship Id="rId16" Type="http://schemas.openxmlformats.org/officeDocument/2006/relationships/font" Target="fonts/Constanti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onstanti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>
                <a:solidFill>
                  <a:schemeClr val="lt1"/>
                </a:solidFill>
              </a:rPr>
              <a:t>fff</a:t>
            </a:r>
          </a:p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Clr>
                <a:srgbClr val="4CE0EA"/>
              </a:buClr>
              <a:buFont typeface="Calibri"/>
              <a:buNone/>
              <a:defRPr b="1" i="0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45720" rtl="0" algn="r">
              <a:spcBef>
                <a:spcPts val="520"/>
              </a:spcBef>
              <a:buClr>
                <a:schemeClr val="accent3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ctr">
              <a:spcBef>
                <a:spcPts val="420"/>
              </a:spcBef>
              <a:buClr>
                <a:schemeClr val="accent2"/>
              </a:buClr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lt2"/>
              </a:buClr>
              <a:buFont typeface="Constantia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2"/>
              </a:buClr>
              <a:buFont typeface="Constantia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Pictur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98500" kx="100000" rotWithShape="0" algn="tl" dir="7500000" dist="38500" sy="100080" ky="100000">
              <a:srgbClr val="000000">
                <a:alpha val="24705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9" name="Shape 89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med" w="med" type="none"/>
            <a:tailEnd len="med" w="med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50"/>
              </a:spcBef>
              <a:buClr>
                <a:schemeClr val="accent3"/>
              </a:buClr>
              <a:buFont typeface="Noto Sans Symbols"/>
              <a:buNone/>
              <a:defRPr b="0" i="0" sz="13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94310" lvl="1" marL="640080" marR="0" rtl="0" algn="l">
              <a:spcBef>
                <a:spcPts val="2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09550" lvl="2" marL="914400" marR="0" rtl="0" algn="l">
              <a:spcBef>
                <a:spcPts val="2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1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73672" lvl="3" marL="1188720" marR="0" rtl="0" algn="l">
              <a:spcBef>
                <a:spcPts val="18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81292" lvl="4" marL="1463040" marR="0" rtl="0" algn="l">
              <a:spcBef>
                <a:spcPts val="18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sp>
        <p:nvSpPr>
          <p:cNvPr id="95" name="Shape 95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buClr>
                <a:schemeClr val="accent3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5889" lvl="4" marL="146304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6" name="Shape 96"/>
          <p:cNvSpPr/>
          <p:nvPr/>
        </p:nvSpPr>
        <p:spPr>
          <a:xfrm flipH="1" rot="10800000">
            <a:off x="-9525" y="5816600"/>
            <a:ext cx="9163050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7" name="Shape 97"/>
          <p:cNvSpPr/>
          <p:nvPr/>
        </p:nvSpPr>
        <p:spPr>
          <a:xfrm flipH="1" rot="10800000">
            <a:off x="4381500" y="6219825"/>
            <a:ext cx="4762500" cy="638175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5889" lvl="4" marL="146304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5889" lvl="4" marL="146304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Clr>
                <a:srgbClr val="4CE0EA"/>
              </a:buClr>
              <a:buFont typeface="Calibri"/>
              <a:buNone/>
              <a:defRPr b="1" i="0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45720" rtl="0" algn="r">
              <a:spcBef>
                <a:spcPts val="520"/>
              </a:spcBef>
              <a:buClr>
                <a:schemeClr val="accent3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ctr">
              <a:spcBef>
                <a:spcPts val="420"/>
              </a:spcBef>
              <a:buClr>
                <a:schemeClr val="accent2"/>
              </a:buClr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lt2"/>
              </a:buClr>
              <a:buFont typeface="Constantia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2"/>
              </a:buClr>
              <a:buFont typeface="Constantia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5889" lvl="4" marL="146304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4AE3AC"/>
              </a:buClr>
              <a:buFont typeface="Calibri"/>
              <a:buNone/>
              <a:defRPr b="1" i="0" sz="5600" u="none" cap="none" strike="noStrik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40"/>
              </a:spcBef>
              <a:buClr>
                <a:schemeClr val="accent3"/>
              </a:buClr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59080" lvl="1" marL="64008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10819" lvl="3" marL="1188720" marR="0" rtl="0" algn="l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8439" lvl="4" marL="1463040" marR="0" rtl="0" algn="l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6525" lvl="3" marL="1188720" marR="0" rtl="0" algn="l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4144" lvl="4" marL="1463040" marR="0" rtl="0" algn="l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6525" lvl="3" marL="1188720" marR="0" rtl="0" algn="l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4144" lvl="4" marL="1463040" marR="0" rtl="0" algn="l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b="1" i="0" sz="2400" u="none" cap="none" strike="noStrik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59080" lvl="1" marL="64008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10819" lvl="3" marL="118872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8439" lvl="4" marL="1463040" marR="0" rtl="0" algn="l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b="1" i="0" sz="2400" u="none" cap="none" strike="noStrik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59080" lvl="1" marL="64008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10819" lvl="3" marL="118872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8439" lvl="4" marL="1463040" marR="0" rtl="0" algn="l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1605" lvl="0" marL="274320" marR="0" rtl="0" algn="l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51130" lvl="1" marL="640080" marR="0" rtl="0" algn="l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4780" lvl="3" marL="1188720" marR="0" rtl="0" algn="l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2400" lvl="4" marL="1463040" marR="0" rtl="0" algn="l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1605" lvl="0" marL="274320" marR="0" rtl="0" algn="l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51130" lvl="1" marL="640080" marR="0" rtl="0" algn="l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4780" lvl="3" marL="1188720" marR="0" rtl="0" algn="l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2400" lvl="4" marL="1463040" marR="0" rtl="0" algn="l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5080" lvl="1" marL="64008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7619" lvl="3" marL="1188720" marR="0" rtl="0" algn="l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539" lvl="4" marL="1463040" marR="0" rtl="0" algn="l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5410" lvl="0" marL="274320" marR="0" rtl="0" algn="l">
              <a:spcBef>
                <a:spcPts val="56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8745" lvl="1" marL="640080" marR="0" rtl="0" algn="l">
              <a:spcBef>
                <a:spcPts val="52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47319" lvl="2" marL="914400" marR="0" rtl="0" algn="l">
              <a:spcBef>
                <a:spcPts val="48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4144" lvl="4" marL="1463040" marR="0" rtl="0" algn="l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144"/>
            <a:ext cx="9163050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144"/>
            <a:ext cx="4762500" cy="638175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5889" lvl="4" marL="146304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grpSp>
        <p:nvGrpSpPr>
          <p:cNvPr id="17" name="Shape 17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Shape 18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pathLst>
                <a:path extrusionOk="0" h="120000" w="12000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pathLst>
                <a:path extrusionOk="0" h="120000" w="12000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-9525" y="-7144"/>
            <a:ext cx="9163050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4381500" y="-7144"/>
            <a:ext cx="4762500" cy="638175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5889" lvl="4" marL="146304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grpSp>
        <p:nvGrpSpPr>
          <p:cNvPr id="34" name="Shape 34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5" name="Shape 35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pathLst>
                <a:path extrusionOk="0" h="120000" w="12000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pathLst>
                <a:path extrusionOk="0" h="120000" w="12000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Relationship Id="rId5" Type="http://schemas.openxmlformats.org/officeDocument/2006/relationships/image" Target="../media/image12.jpg"/><Relationship Id="rId6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ctrTitle"/>
          </p:nvPr>
        </p:nvSpPr>
        <p:spPr>
          <a:xfrm>
            <a:off x="533400" y="1295400"/>
            <a:ext cx="7851648" cy="28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18275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4CE0EA"/>
              </a:buClr>
              <a:buSzPct val="25000"/>
              <a:buFont typeface="Calibri"/>
              <a:buNone/>
            </a:pPr>
            <a:br>
              <a:rPr b="1" i="0" lang="en-US" sz="504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504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Digitization of Selected Portions of the Burt Loescher Collection on Roger’s Rangers in the French and Indian War</a:t>
            </a:r>
          </a:p>
        </p:txBody>
      </p:sp>
      <p:sp>
        <p:nvSpPr>
          <p:cNvPr id="116" name="Shape 116"/>
          <p:cNvSpPr txBox="1"/>
          <p:nvPr>
            <p:ph idx="1" type="subTitle"/>
          </p:nvPr>
        </p:nvSpPr>
        <p:spPr>
          <a:xfrm>
            <a:off x="533400" y="4800600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18275" wrap="square" tIns="45700">
            <a:noAutofit/>
          </a:bodyPr>
          <a:lstStyle/>
          <a:p>
            <a:pPr indent="0" lvl="0" marL="0" marR="4572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b="0" i="0" lang="en-US" sz="2405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Diane O’Connor, Project Coordinator</a:t>
            </a:r>
          </a:p>
          <a:p>
            <a:pPr indent="0" lvl="0" marL="0" marR="45720" rtl="0" algn="r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b="0" i="0" lang="en-US" sz="2405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Ticonderoga Historical Society</a:t>
            </a:r>
          </a:p>
          <a:p>
            <a:pPr indent="0" lvl="0" marL="0" marR="45720" rtl="0" algn="r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t/>
            </a:r>
            <a:endParaRPr b="0" i="0" sz="2405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45720" rtl="0" algn="r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b="0" i="0" lang="en-US" sz="2405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Funded by a NNYLN Digitization Grant 2016-17</a:t>
            </a:r>
          </a:p>
          <a:p>
            <a:pPr indent="0" lvl="0" marL="0" marR="45720" rtl="0" algn="r">
              <a:lnSpc>
                <a:spcPct val="90000"/>
              </a:lnSpc>
              <a:spcBef>
                <a:spcPts val="481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t/>
            </a:r>
            <a:endParaRPr b="0" i="0" sz="2405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subTitle"/>
          </p:nvPr>
        </p:nvSpPr>
        <p:spPr>
          <a:xfrm>
            <a:off x="4495800" y="3228536"/>
            <a:ext cx="38922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18275" wrap="square" tIns="45700">
            <a:noAutofit/>
          </a:bodyPr>
          <a:lstStyle/>
          <a:p>
            <a:pPr indent="0" lvl="0" marL="0" marR="4572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Burt Garfield Loescher </a:t>
            </a:r>
          </a:p>
          <a:p>
            <a:pPr indent="0" lvl="0" marL="0" marR="45720" rtl="0" algn="r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45720" rtl="0" algn="r">
              <a:spcBef>
                <a:spcPts val="52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(1917-2006)</a:t>
            </a:r>
          </a:p>
        </p:txBody>
      </p:sp>
      <p:pic>
        <p:nvPicPr>
          <p:cNvPr descr="Burt Loescher.jpg"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914400"/>
            <a:ext cx="3340075" cy="41872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obert Rogers.jpg"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761999"/>
            <a:ext cx="2131466" cy="331450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rogers-rangers-and-the-battle-of-labarbue-creek-01.jpg" id="130" name="Shape 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8210" y="1600200"/>
            <a:ext cx="5405088" cy="249412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31" name="Shape 131"/>
          <p:cNvSpPr txBox="1"/>
          <p:nvPr/>
        </p:nvSpPr>
        <p:spPr>
          <a:xfrm>
            <a:off x="533400" y="4419600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Robert Rogers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1731-1795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957215664_a757d9ffd7_b.jpg"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762000"/>
            <a:ext cx="4915604" cy="319898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blankenship35.jpg" id="138" name="Shape 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69521">
            <a:off x="5728757" y="2327949"/>
            <a:ext cx="2718227" cy="365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.jpg"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685800"/>
            <a:ext cx="1866153" cy="244307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Northwest Passage.jpg" id="145" name="Shape 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685800"/>
            <a:ext cx="2283466" cy="329734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Robert_Rogers_receives_new_orders.jpg" id="146" name="Shape 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5200" y="3505200"/>
            <a:ext cx="4974463" cy="297049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Rogers Turn.jpg" id="147" name="Shape 1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0" y="1524000"/>
            <a:ext cx="2787034" cy="163671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18275" wrap="square" tIns="45700">
            <a:noAutofit/>
          </a:bodyPr>
          <a:lstStyle/>
          <a:p>
            <a:pPr indent="0" lvl="0" marL="0" marR="45720" rtl="0" algn="r"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img165.jpg"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899237">
            <a:off x="684719" y="382620"/>
            <a:ext cx="2228023" cy="3575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166.jpg" id="155" name="Shape 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471717">
            <a:off x="6099616" y="305098"/>
            <a:ext cx="2242125" cy="3746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167.jpg" id="156" name="Shape 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2600" y="3581400"/>
            <a:ext cx="1767751" cy="2892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168.jpg" id="157" name="Shape 1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38600" y="2590800"/>
            <a:ext cx="2044168" cy="333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009.tif"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41520">
            <a:off x="1173407" y="2142147"/>
            <a:ext cx="2838450" cy="378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img006.tif" id="164" name="Shape 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0" y="533400"/>
            <a:ext cx="3032389" cy="41893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img007.tif" id="165" name="Shape 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919638">
            <a:off x="5157516" y="1790776"/>
            <a:ext cx="3084448" cy="423633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B_IMG_1502098367005.jpg"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457200"/>
            <a:ext cx="4527332" cy="588711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5562600" y="457200"/>
            <a:ext cx="3200400" cy="618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This digitization project included: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Previously unpublished rosters of Ranger Privates, including Native Americans and possibly African-Americans;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Loyalist officers who fought with Roger’s reconstituted Rangers during the American Revolution;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 previously unpublished manuscript “Explorers and Discoverers – Notable and Significant Events of the Rangers.”  This material includes notes, maps and appendices that will be of great interest to researchers.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_I.jpg"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066800"/>
            <a:ext cx="3370040" cy="465485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4267200" y="609601"/>
            <a:ext cx="4419600" cy="6217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Because of this Grant: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More than 1700 individuals who served in two major American wars now have their place in history.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