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7840" cy="466434"/>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970938" y="0"/>
            <a:ext cx="3037840" cy="466434"/>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414463" y="1162050"/>
            <a:ext cx="4181475"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1040" y="4473892"/>
            <a:ext cx="5608320" cy="3660458"/>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967"/>
            <a:ext cx="3037840" cy="466433"/>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970938" y="8829967"/>
            <a:ext cx="3037840" cy="466433"/>
          </a:xfrm>
          <a:prstGeom prst="rect">
            <a:avLst/>
          </a:prstGeom>
          <a:noFill/>
          <a:ln>
            <a:noFill/>
          </a:ln>
        </p:spPr>
        <p:txBody>
          <a:bodyPr anchorCtr="0" anchor="b" bIns="46575" lIns="93175" rIns="93175" wrap="square" tIns="46575">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414463" y="1162050"/>
            <a:ext cx="4181475"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701040" y="4473892"/>
            <a:ext cx="5608320" cy="3660458"/>
          </a:xfrm>
          <a:prstGeom prst="rect">
            <a:avLst/>
          </a:prstGeom>
          <a:noFill/>
          <a:ln>
            <a:noFill/>
          </a:ln>
        </p:spPr>
        <p:txBody>
          <a:bodyPr anchorCtr="0" anchor="t" bIns="46575" lIns="93175" rIns="93175" wrap="square" tIns="46575">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970938" y="8829967"/>
            <a:ext cx="3037840" cy="466433"/>
          </a:xfrm>
          <a:prstGeom prst="rect">
            <a:avLst/>
          </a:prstGeom>
          <a:noFill/>
          <a:ln>
            <a:noFill/>
          </a:ln>
        </p:spPr>
        <p:txBody>
          <a:bodyPr anchorCtr="0" anchor="b" bIns="46575" lIns="93175" rIns="93175" wrap="square" tIns="46575">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414463" y="1162050"/>
            <a:ext cx="4181475"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4" name="Shape 94"/>
          <p:cNvSpPr txBox="1"/>
          <p:nvPr>
            <p:ph idx="1" type="body"/>
          </p:nvPr>
        </p:nvSpPr>
        <p:spPr>
          <a:xfrm>
            <a:off x="701040" y="4473892"/>
            <a:ext cx="5608320" cy="3660458"/>
          </a:xfrm>
          <a:prstGeom prst="rect">
            <a:avLst/>
          </a:prstGeom>
          <a:noFill/>
          <a:ln>
            <a:noFill/>
          </a:ln>
        </p:spPr>
        <p:txBody>
          <a:bodyPr anchorCtr="0" anchor="t" bIns="46575" lIns="93175" rIns="93175" wrap="square" tIns="46575">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Speak more on number of classes and exhibitions, staff board and volunteers, dine around</a:t>
            </a:r>
          </a:p>
        </p:txBody>
      </p:sp>
      <p:sp>
        <p:nvSpPr>
          <p:cNvPr id="95" name="Shape 95"/>
          <p:cNvSpPr txBox="1"/>
          <p:nvPr>
            <p:ph idx="12" type="sldNum"/>
          </p:nvPr>
        </p:nvSpPr>
        <p:spPr>
          <a:xfrm>
            <a:off x="3970938" y="8829967"/>
            <a:ext cx="3037840" cy="466433"/>
          </a:xfrm>
          <a:prstGeom prst="rect">
            <a:avLst/>
          </a:prstGeom>
          <a:noFill/>
          <a:ln>
            <a:noFill/>
          </a:ln>
        </p:spPr>
        <p:txBody>
          <a:bodyPr anchorCtr="0" anchor="b" bIns="46575" lIns="93175" rIns="93175" wrap="square" tIns="46575">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414463" y="1162050"/>
            <a:ext cx="4181475"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2" name="Shape 102"/>
          <p:cNvSpPr txBox="1"/>
          <p:nvPr>
            <p:ph idx="1" type="body"/>
          </p:nvPr>
        </p:nvSpPr>
        <p:spPr>
          <a:xfrm>
            <a:off x="701040" y="4473892"/>
            <a:ext cx="5608320" cy="3660458"/>
          </a:xfrm>
          <a:prstGeom prst="rect">
            <a:avLst/>
          </a:prstGeom>
          <a:noFill/>
          <a:ln>
            <a:noFill/>
          </a:ln>
        </p:spPr>
        <p:txBody>
          <a:bodyPr anchorCtr="0" anchor="t" bIns="46575" lIns="93175" rIns="93175" wrap="square" tIns="46575">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3" name="Shape 103"/>
          <p:cNvSpPr txBox="1"/>
          <p:nvPr>
            <p:ph idx="12" type="sldNum"/>
          </p:nvPr>
        </p:nvSpPr>
        <p:spPr>
          <a:xfrm>
            <a:off x="3970938" y="8829967"/>
            <a:ext cx="3037840" cy="466433"/>
          </a:xfrm>
          <a:prstGeom prst="rect">
            <a:avLst/>
          </a:prstGeom>
          <a:noFill/>
          <a:ln>
            <a:noFill/>
          </a:ln>
        </p:spPr>
        <p:txBody>
          <a:bodyPr anchorCtr="0" anchor="b" bIns="46575" lIns="93175" rIns="93175" wrap="square" tIns="46575">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414463" y="1162050"/>
            <a:ext cx="4181475"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0" name="Shape 110"/>
          <p:cNvSpPr txBox="1"/>
          <p:nvPr>
            <p:ph idx="1" type="body"/>
          </p:nvPr>
        </p:nvSpPr>
        <p:spPr>
          <a:xfrm>
            <a:off x="701040" y="4473892"/>
            <a:ext cx="5608320" cy="3660458"/>
          </a:xfrm>
          <a:prstGeom prst="rect">
            <a:avLst/>
          </a:prstGeom>
          <a:noFill/>
          <a:ln>
            <a:noFill/>
          </a:ln>
        </p:spPr>
        <p:txBody>
          <a:bodyPr anchorCtr="0" anchor="t" bIns="46575" lIns="93175" rIns="93175" wrap="square" tIns="46575">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1" name="Shape 111"/>
          <p:cNvSpPr txBox="1"/>
          <p:nvPr>
            <p:ph idx="12" type="sldNum"/>
          </p:nvPr>
        </p:nvSpPr>
        <p:spPr>
          <a:xfrm>
            <a:off x="3970938" y="8829967"/>
            <a:ext cx="3037840" cy="466433"/>
          </a:xfrm>
          <a:prstGeom prst="rect">
            <a:avLst/>
          </a:prstGeom>
          <a:noFill/>
          <a:ln>
            <a:noFill/>
          </a:ln>
        </p:spPr>
        <p:txBody>
          <a:bodyPr anchorCtr="0" anchor="b" bIns="46575" lIns="93175" rIns="93175" wrap="square" tIns="46575">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701040" y="4473892"/>
            <a:ext cx="5608320" cy="3660458"/>
          </a:xfrm>
          <a:prstGeom prst="rect">
            <a:avLst/>
          </a:prstGeom>
        </p:spPr>
        <p:txBody>
          <a:bodyPr anchorCtr="0" anchor="t" bIns="91425" lIns="91425" rIns="91425" wrap="square" tIns="91425">
            <a:noAutofit/>
          </a:bodyPr>
          <a:lstStyle/>
          <a:p>
            <a:pPr lvl="0">
              <a:spcBef>
                <a:spcPts val="0"/>
              </a:spcBef>
              <a:buNone/>
            </a:pPr>
            <a:r>
              <a:t/>
            </a:r>
            <a:endParaRPr/>
          </a:p>
        </p:txBody>
      </p:sp>
      <p:sp>
        <p:nvSpPr>
          <p:cNvPr id="121" name="Shape 121"/>
          <p:cNvSpPr/>
          <p:nvPr>
            <p:ph idx="2" type="sldImg"/>
          </p:nvPr>
        </p:nvSpPr>
        <p:spPr>
          <a:xfrm>
            <a:off x="1414463" y="1162050"/>
            <a:ext cx="4181475" cy="3136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414463" y="1162050"/>
            <a:ext cx="4181475"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7" name="Shape 127"/>
          <p:cNvSpPr txBox="1"/>
          <p:nvPr>
            <p:ph idx="1" type="body"/>
          </p:nvPr>
        </p:nvSpPr>
        <p:spPr>
          <a:xfrm>
            <a:off x="701040" y="4473892"/>
            <a:ext cx="5608320" cy="3660458"/>
          </a:xfrm>
          <a:prstGeom prst="rect">
            <a:avLst/>
          </a:prstGeom>
          <a:noFill/>
          <a:ln>
            <a:noFill/>
          </a:ln>
        </p:spPr>
        <p:txBody>
          <a:bodyPr anchorCtr="0" anchor="t" bIns="46575" lIns="93175" rIns="93175" wrap="square" tIns="46575">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28" name="Shape 128"/>
          <p:cNvSpPr txBox="1"/>
          <p:nvPr>
            <p:ph idx="12" type="sldNum"/>
          </p:nvPr>
        </p:nvSpPr>
        <p:spPr>
          <a:xfrm>
            <a:off x="3970938" y="8829967"/>
            <a:ext cx="3037840" cy="466433"/>
          </a:xfrm>
          <a:prstGeom prst="rect">
            <a:avLst/>
          </a:prstGeom>
          <a:noFill/>
          <a:ln>
            <a:noFill/>
          </a:ln>
        </p:spPr>
        <p:txBody>
          <a:bodyPr anchorCtr="0" anchor="b" bIns="46575" lIns="93175" rIns="93175" wrap="square" tIns="46575">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414463" y="1162050"/>
            <a:ext cx="4181475" cy="31369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5" name="Shape 135"/>
          <p:cNvSpPr txBox="1"/>
          <p:nvPr>
            <p:ph idx="1" type="body"/>
          </p:nvPr>
        </p:nvSpPr>
        <p:spPr>
          <a:xfrm>
            <a:off x="701040" y="4473892"/>
            <a:ext cx="5608320" cy="3660458"/>
          </a:xfrm>
          <a:prstGeom prst="rect">
            <a:avLst/>
          </a:prstGeom>
          <a:noFill/>
          <a:ln>
            <a:noFill/>
          </a:ln>
        </p:spPr>
        <p:txBody>
          <a:bodyPr anchorCtr="0" anchor="t" bIns="46575" lIns="93175" rIns="93175" wrap="square" tIns="46575">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36" name="Shape 136"/>
          <p:cNvSpPr txBox="1"/>
          <p:nvPr>
            <p:ph idx="12" type="sldNum"/>
          </p:nvPr>
        </p:nvSpPr>
        <p:spPr>
          <a:xfrm>
            <a:off x="3970938" y="8829967"/>
            <a:ext cx="3037840" cy="466433"/>
          </a:xfrm>
          <a:prstGeom prst="rect">
            <a:avLst/>
          </a:prstGeom>
          <a:noFill/>
          <a:ln>
            <a:noFill/>
          </a:ln>
        </p:spPr>
        <p:txBody>
          <a:bodyPr anchorCtr="0" anchor="b" bIns="46575" lIns="93175" rIns="93175" wrap="square" tIns="46575">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27" name="Shape 27"/>
        <p:cNvGrpSpPr/>
        <p:nvPr/>
      </p:nvGrpSpPr>
      <p:grpSpPr>
        <a:xfrm>
          <a:off x="0" y="0"/>
          <a:ext cx="0" cy="0"/>
          <a:chOff x="0" y="0"/>
          <a:chExt cx="0" cy="0"/>
        </a:xfrm>
      </p:grpSpPr>
      <p:sp>
        <p:nvSpPr>
          <p:cNvPr id="28" name="Shape 28"/>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30" name="Shape 30"/>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31" name="Shape 31"/>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34" name="Shape 34"/>
        <p:cNvGrpSpPr/>
        <p:nvPr/>
      </p:nvGrpSpPr>
      <p:grpSpPr>
        <a:xfrm>
          <a:off x="0" y="0"/>
          <a:ext cx="0" cy="0"/>
          <a:chOff x="0" y="0"/>
          <a:chExt cx="0" cy="0"/>
        </a:xfrm>
      </p:grpSpPr>
      <p:sp>
        <p:nvSpPr>
          <p:cNvPr id="35" name="Shape 35"/>
          <p:cNvSpPr txBox="1"/>
          <p:nvPr>
            <p:ph type="ctrTitle"/>
          </p:nvPr>
        </p:nvSpPr>
        <p:spPr>
          <a:xfrm>
            <a:off x="685800" y="2130425"/>
            <a:ext cx="7772400" cy="1470025"/>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37" name="Shape 37"/>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7" name="Shape 47"/>
        <p:cNvGrpSpPr/>
        <p:nvPr/>
      </p:nvGrpSpPr>
      <p:grpSpPr>
        <a:xfrm>
          <a:off x="0" y="0"/>
          <a:ext cx="0" cy="0"/>
          <a:chOff x="0" y="0"/>
          <a:chExt cx="0" cy="0"/>
        </a:xfrm>
      </p:grpSpPr>
      <p:sp>
        <p:nvSpPr>
          <p:cNvPr id="48" name="Shape 48"/>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0" name="Shape 50"/>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1" name="Shape 51"/>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2" name="Shape 52"/>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6" name="Shape 56"/>
        <p:cNvGrpSpPr/>
        <p:nvPr/>
      </p:nvGrpSpPr>
      <p:grpSpPr>
        <a:xfrm>
          <a:off x="0" y="0"/>
          <a:ext cx="0" cy="0"/>
          <a:chOff x="0" y="0"/>
          <a:chExt cx="0" cy="0"/>
        </a:xfrm>
      </p:grpSpPr>
      <p:sp>
        <p:nvSpPr>
          <p:cNvPr id="57" name="Shape 57"/>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1" name="Shape 61"/>
        <p:cNvGrpSpPr/>
        <p:nvPr/>
      </p:nvGrpSpPr>
      <p:grpSpPr>
        <a:xfrm>
          <a:off x="0" y="0"/>
          <a:ext cx="0" cy="0"/>
          <a:chOff x="0" y="0"/>
          <a:chExt cx="0" cy="0"/>
        </a:xfrm>
      </p:grpSpPr>
      <p:sp>
        <p:nvSpPr>
          <p:cNvPr id="62" name="Shape 6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5" name="Shape 65"/>
        <p:cNvGrpSpPr/>
        <p:nvPr/>
      </p:nvGrpSpPr>
      <p:grpSpPr>
        <a:xfrm>
          <a:off x="0" y="0"/>
          <a:ext cx="0" cy="0"/>
          <a:chOff x="0" y="0"/>
          <a:chExt cx="0" cy="0"/>
        </a:xfrm>
      </p:grpSpPr>
      <p:sp>
        <p:nvSpPr>
          <p:cNvPr id="66" name="Shape 66"/>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Thousand Islands Arts Center</a:t>
            </a:r>
            <a:br>
              <a:rPr b="0" i="0" lang="en-US" sz="3959" u="none" cap="none" strike="noStrike">
                <a:solidFill>
                  <a:schemeClr val="dk1"/>
                </a:solidFill>
                <a:latin typeface="Calibri"/>
                <a:ea typeface="Calibri"/>
                <a:cs typeface="Calibri"/>
                <a:sym typeface="Calibri"/>
              </a:rPr>
            </a:br>
            <a:r>
              <a:rPr b="0" i="0" lang="en-US" sz="3600" u="none" cap="none" strike="noStrike">
                <a:solidFill>
                  <a:schemeClr val="dk1"/>
                </a:solidFill>
                <a:latin typeface="Calibri"/>
                <a:ea typeface="Calibri"/>
                <a:cs typeface="Calibri"/>
                <a:sym typeface="Calibri"/>
              </a:rPr>
              <a:t>Home of the Handweaving Museum</a:t>
            </a:r>
          </a:p>
        </p:txBody>
      </p:sp>
      <p:pic>
        <p:nvPicPr>
          <p:cNvPr id="90" name="Shape 90"/>
          <p:cNvPicPr preferRelativeResize="0"/>
          <p:nvPr>
            <p:ph idx="1" type="body"/>
          </p:nvPr>
        </p:nvPicPr>
        <p:blipFill rotWithShape="1">
          <a:blip r:embed="rId3">
            <a:alphaModFix/>
          </a:blip>
          <a:srcRect b="0" l="0" r="0" t="0"/>
          <a:stretch/>
        </p:blipFill>
        <p:spPr>
          <a:xfrm>
            <a:off x="3276600" y="1828800"/>
            <a:ext cx="2700338" cy="2357438"/>
          </a:xfrm>
          <a:prstGeom prst="rect">
            <a:avLst/>
          </a:prstGeom>
          <a:noFill/>
          <a:ln>
            <a:noFill/>
          </a:ln>
        </p:spPr>
      </p:pic>
      <p:sp>
        <p:nvSpPr>
          <p:cNvPr id="91" name="Shape 91"/>
          <p:cNvSpPr txBox="1"/>
          <p:nvPr/>
        </p:nvSpPr>
        <p:spPr>
          <a:xfrm>
            <a:off x="3249058" y="4724400"/>
            <a:ext cx="2470731" cy="369332"/>
          </a:xfrm>
          <a:prstGeom prst="rect">
            <a:avLst/>
          </a:prstGeom>
          <a:solidFill>
            <a:srgbClr val="92D050"/>
          </a:solidFill>
          <a:ln>
            <a:noFill/>
          </a:ln>
        </p:spPr>
        <p:txBody>
          <a:bodyPr anchorCtr="0" anchor="t" bIns="45700" lIns="91425" rIns="91425" wrap="square" tIns="45700">
            <a:noAutofit/>
          </a:bodyPr>
          <a:lstStyle/>
          <a:p>
            <a:pPr indent="0" lvl="0" marL="0" marR="0" rtl="0" algn="ctr">
              <a:spcBef>
                <a:spcPts val="0"/>
              </a:spcBef>
              <a:buSzPct val="25000"/>
              <a:buNone/>
            </a:pPr>
            <a:r>
              <a:rPr b="1" i="0" lang="en-US" sz="1800" u="none" cap="none" strike="noStrike">
                <a:solidFill>
                  <a:srgbClr val="3F3151"/>
                </a:solidFill>
                <a:latin typeface="Calibri"/>
                <a:ea typeface="Calibri"/>
                <a:cs typeface="Calibri"/>
                <a:sym typeface="Calibri"/>
              </a:rPr>
              <a:t>1967 - 2017</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Who we are?</a:t>
            </a:r>
            <a:br>
              <a:rPr b="0" i="0" lang="en-US" sz="3959" u="none" cap="none" strike="noStrike">
                <a:solidFill>
                  <a:schemeClr val="dk1"/>
                </a:solidFill>
                <a:latin typeface="Calibri"/>
                <a:ea typeface="Calibri"/>
                <a:cs typeface="Calibri"/>
                <a:sym typeface="Calibri"/>
              </a:rPr>
            </a:br>
          </a:p>
        </p:txBody>
      </p:sp>
      <p:sp>
        <p:nvSpPr>
          <p:cNvPr id="98" name="Shape 98"/>
          <p:cNvSpPr txBox="1"/>
          <p:nvPr>
            <p:ph idx="1" type="body"/>
          </p:nvPr>
        </p:nvSpPr>
        <p:spPr>
          <a:xfrm>
            <a:off x="457200" y="3863201"/>
            <a:ext cx="8229600" cy="2849563"/>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It is the mission of the Thousand Islands Arts Center to preserve and promote art and craft through education, instruction, exhibitions, and our permanent textile collection. </a:t>
            </a:r>
          </a:p>
          <a:p>
            <a:pPr indent="0" lvl="0" marL="0"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id="99" name="Shape 99"/>
          <p:cNvPicPr preferRelativeResize="0"/>
          <p:nvPr/>
        </p:nvPicPr>
        <p:blipFill rotWithShape="1">
          <a:blip r:embed="rId3">
            <a:alphaModFix/>
          </a:blip>
          <a:srcRect b="0" l="0" r="0" t="0"/>
          <a:stretch/>
        </p:blipFill>
        <p:spPr>
          <a:xfrm>
            <a:off x="2362200" y="846138"/>
            <a:ext cx="3875837" cy="29115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1" type="body"/>
          </p:nvPr>
        </p:nvSpPr>
        <p:spPr>
          <a:xfrm>
            <a:off x="722313" y="457201"/>
            <a:ext cx="7772400" cy="59436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dk1"/>
              </a:buClr>
              <a:buSzPct val="25000"/>
              <a:buFont typeface="Arial"/>
              <a:buNone/>
            </a:pPr>
            <a:r>
              <a:rPr b="0" i="0" lang="en-US" sz="4000" u="none" cap="none" strike="noStrike">
                <a:solidFill>
                  <a:schemeClr val="dk1"/>
                </a:solidFill>
                <a:latin typeface="Calibri"/>
                <a:ea typeface="Calibri"/>
                <a:cs typeface="Calibri"/>
                <a:sym typeface="Calibri"/>
              </a:rPr>
              <a:t>Background</a:t>
            </a:r>
          </a:p>
          <a:p>
            <a:pPr indent="0" lvl="0" marL="0" marR="0" rtl="0" algn="l">
              <a:spcBef>
                <a:spcPts val="400"/>
              </a:spcBef>
              <a:spcAft>
                <a:spcPts val="0"/>
              </a:spcAft>
              <a:buClr>
                <a:srgbClr val="888888"/>
              </a:buClr>
              <a:buSzPct val="25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We document and share the living history of handweaving.</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Collections include woven samples, clothing, hangings, color studies, looms, tools, books, periodicals, personal, national and international studies, historic documents on textiles, studio notes, curriculum materials, photographs, correspondence, and scrapbooks, articles, and information on the craft before the publication of trade magazines.</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John Landis international traveling exhibition case</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Over 20,000 textiles from around the world</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TIAC began digitization in 2010 (IMLS &amp; NNYCF)</a:t>
            </a:r>
          </a:p>
          <a:p>
            <a:pPr indent="-342900" lvl="0" marL="342900" marR="0" rtl="0" algn="l">
              <a:spcBef>
                <a:spcPts val="400"/>
              </a:spcBef>
              <a:spcAft>
                <a:spcPts val="0"/>
              </a:spcAft>
              <a:buClr>
                <a:srgbClr val="FF0000"/>
              </a:buClr>
              <a:buSzPct val="100000"/>
              <a:buFont typeface="Arial"/>
              <a:buChar char="•"/>
            </a:pPr>
            <a:r>
              <a:rPr b="0" i="0" lang="en-US" sz="2000" u="none" cap="none" strike="noStrike">
                <a:solidFill>
                  <a:srgbClr val="FF0000"/>
                </a:solidFill>
                <a:latin typeface="Calibri"/>
                <a:ea typeface="Calibri"/>
                <a:cs typeface="Calibri"/>
                <a:sym typeface="Calibri"/>
              </a:rPr>
              <a:t>2014, 2015, 2016, 2017 awarded NNYLN grants</a:t>
            </a:r>
          </a:p>
          <a:p>
            <a:pPr indent="-342900" lvl="0" marL="342900" marR="0" rtl="0" algn="l">
              <a:spcBef>
                <a:spcPts val="400"/>
              </a:spcBef>
              <a:spcAft>
                <a:spcPts val="0"/>
              </a:spcAft>
              <a:buClr>
                <a:srgbClr val="888888"/>
              </a:buClr>
              <a:buSzPct val="100000"/>
              <a:buFont typeface="Arial"/>
              <a:buNone/>
            </a:pPr>
            <a:r>
              <a:t/>
            </a:r>
            <a:endParaRPr b="0" i="0" sz="2000" u="none" cap="none" strike="noStrike">
              <a:solidFill>
                <a:srgbClr val="888888"/>
              </a:solidFill>
              <a:latin typeface="Calibri"/>
              <a:ea typeface="Calibri"/>
              <a:cs typeface="Calibri"/>
              <a:sym typeface="Calibri"/>
            </a:endParaRPr>
          </a:p>
          <a:p>
            <a:pPr indent="-342900" lvl="0" marL="342900" marR="0" rtl="0" algn="l">
              <a:spcBef>
                <a:spcPts val="400"/>
              </a:spcBef>
              <a:spcAft>
                <a:spcPts val="0"/>
              </a:spcAft>
              <a:buClr>
                <a:srgbClr val="888888"/>
              </a:buClr>
              <a:buSzPct val="100000"/>
              <a:buFont typeface="Arial"/>
              <a:buNone/>
            </a:pPr>
            <a:r>
              <a:t/>
            </a:r>
            <a:endParaRPr b="0" i="0" sz="2000" u="none" cap="none" strike="noStrike">
              <a:solidFill>
                <a:srgbClr val="888888"/>
              </a:solidFill>
              <a:latin typeface="Calibri"/>
              <a:ea typeface="Calibri"/>
              <a:cs typeface="Calibri"/>
              <a:sym typeface="Calibri"/>
            </a:endParaRPr>
          </a:p>
          <a:p>
            <a:pPr indent="-342900" lvl="0" marL="342900" marR="0" rtl="0" algn="l">
              <a:spcBef>
                <a:spcPts val="400"/>
              </a:spcBef>
              <a:spcAft>
                <a:spcPts val="0"/>
              </a:spcAft>
              <a:buClr>
                <a:srgbClr val="888888"/>
              </a:buClr>
              <a:buSzPct val="100000"/>
              <a:buFont typeface="Arial"/>
              <a:buNone/>
            </a:pPr>
            <a:r>
              <a:t/>
            </a:r>
            <a:endParaRPr b="0" i="0" sz="2000" u="none" cap="none" strike="noStrike">
              <a:solidFill>
                <a:srgbClr val="888888"/>
              </a:solidFill>
              <a:latin typeface="Calibri"/>
              <a:ea typeface="Calibri"/>
              <a:cs typeface="Calibri"/>
              <a:sym typeface="Calibri"/>
            </a:endParaRPr>
          </a:p>
          <a:p>
            <a:pPr indent="0" lvl="0" marL="0" marR="0" rtl="0" algn="l">
              <a:spcBef>
                <a:spcPts val="400"/>
              </a:spcBef>
              <a:buClr>
                <a:srgbClr val="888888"/>
              </a:buClr>
              <a:buSzPct val="25000"/>
              <a:buFont typeface="Arial"/>
              <a:buNone/>
            </a:pPr>
            <a:r>
              <a:t/>
            </a:r>
            <a:endParaRPr b="0" i="0" sz="2000" u="none" cap="none" strike="noStrike">
              <a:solidFill>
                <a:srgbClr val="888888"/>
              </a:solidFill>
              <a:latin typeface="Calibri"/>
              <a:ea typeface="Calibri"/>
              <a:cs typeface="Calibri"/>
              <a:sym typeface="Calibri"/>
            </a:endParaRPr>
          </a:p>
        </p:txBody>
      </p:sp>
      <p:sp>
        <p:nvSpPr>
          <p:cNvPr id="106" name="Shape 106"/>
          <p:cNvSpPr txBox="1"/>
          <p:nvPr/>
        </p:nvSpPr>
        <p:spPr>
          <a:xfrm>
            <a:off x="3979817" y="6300319"/>
            <a:ext cx="2133600" cy="553998"/>
          </a:xfrm>
          <a:prstGeom prst="rect">
            <a:avLst/>
          </a:prstGeom>
          <a:noFill/>
          <a:ln>
            <a:noFill/>
          </a:ln>
        </p:spPr>
        <p:txBody>
          <a:bodyPr anchorCtr="0" anchor="t" bIns="45700" lIns="91425" rIns="91425" wrap="square" tIns="45700">
            <a:noAutofit/>
          </a:bodyPr>
          <a:lstStyle/>
          <a:p>
            <a:pPr indent="0" lvl="0" marL="0" marR="0" rtl="0" algn="r">
              <a:spcBef>
                <a:spcPts val="0"/>
              </a:spcBef>
              <a:buSzPct val="25000"/>
              <a:buNone/>
            </a:pPr>
            <a:r>
              <a:rPr b="0" i="0" lang="en-US" sz="1000" u="none" cap="none" strike="noStrike">
                <a:solidFill>
                  <a:schemeClr val="dk1"/>
                </a:solidFill>
                <a:latin typeface="Calibri"/>
                <a:ea typeface="Calibri"/>
                <a:cs typeface="Calibri"/>
                <a:sym typeface="Calibri"/>
              </a:rPr>
              <a:t>98.5.110.7.25 Plain Weave Sample from the Lucille Landis Collection, available on our website.</a:t>
            </a:r>
          </a:p>
        </p:txBody>
      </p:sp>
      <p:pic>
        <p:nvPicPr>
          <p:cNvPr id="107" name="Shape 107"/>
          <p:cNvPicPr preferRelativeResize="0"/>
          <p:nvPr/>
        </p:nvPicPr>
        <p:blipFill rotWithShape="1">
          <a:blip r:embed="rId3">
            <a:alphaModFix/>
          </a:blip>
          <a:srcRect b="0" l="0" r="0" t="0"/>
          <a:stretch/>
        </p:blipFill>
        <p:spPr>
          <a:xfrm>
            <a:off x="6096000" y="4495800"/>
            <a:ext cx="2933700" cy="2200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228600"/>
            <a:ext cx="4800600" cy="6529387"/>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dk1"/>
              </a:buClr>
              <a:buSzPct val="25000"/>
              <a:buFont typeface="Arial"/>
              <a:buNone/>
            </a:pPr>
            <a:r>
              <a:rPr b="0" i="0" lang="en-US" sz="4000" u="none" cap="none" strike="noStrike">
                <a:solidFill>
                  <a:schemeClr val="dk1"/>
                </a:solidFill>
                <a:latin typeface="Calibri"/>
                <a:ea typeface="Calibri"/>
                <a:cs typeface="Calibri"/>
                <a:sym typeface="Calibri"/>
              </a:rPr>
              <a:t>Goals</a:t>
            </a:r>
          </a:p>
          <a:p>
            <a:pPr indent="-342900" lvl="0" marL="342900" marR="0" rtl="0" algn="l">
              <a:spcBef>
                <a:spcPts val="400"/>
              </a:spcBef>
              <a:spcAft>
                <a:spcPts val="0"/>
              </a:spcAft>
              <a:buClr>
                <a:srgbClr val="888888"/>
              </a:buClr>
              <a:buSzPct val="100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Begin Digitization of the vast Mary Snyder Collection </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November 2016 - May 2017</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Publish on TIAC database</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Make available on NY Heritage website </a:t>
            </a:r>
          </a:p>
          <a:p>
            <a:pPr indent="-342900" lvl="1" marL="800100" marR="0" rtl="0" algn="l">
              <a:spcBef>
                <a:spcPts val="400"/>
              </a:spcBef>
              <a:spcAft>
                <a:spcPts val="0"/>
              </a:spcAft>
              <a:buClr>
                <a:srgbClr val="888888"/>
              </a:buClr>
              <a:buSzPct val="100000"/>
              <a:buFont typeface="Arial"/>
              <a:buNone/>
            </a:pPr>
            <a:r>
              <a:t/>
            </a:r>
            <a:endParaRPr b="0" i="0" sz="2000" u="none" cap="none" strike="noStrike">
              <a:solidFill>
                <a:schemeClr val="dk1"/>
              </a:solidFill>
              <a:latin typeface="Calibri"/>
              <a:ea typeface="Calibri"/>
              <a:cs typeface="Calibri"/>
              <a:sym typeface="Calibri"/>
            </a:endParaRPr>
          </a:p>
          <a:p>
            <a:pPr indent="0" lvl="1" marL="457200" marR="0" rtl="0" algn="l">
              <a:spcBef>
                <a:spcPts val="400"/>
              </a:spcBef>
              <a:spcAft>
                <a:spcPts val="0"/>
              </a:spcAft>
              <a:buClr>
                <a:srgbClr val="888888"/>
              </a:buClr>
              <a:buSzPct val="25000"/>
              <a:buFont typeface="Arial"/>
              <a:buNone/>
            </a:pPr>
            <a:r>
              <a:t/>
            </a:r>
            <a:endParaRPr b="0" i="0" sz="2000" u="none" cap="none" strike="noStrike">
              <a:solidFill>
                <a:schemeClr val="dk1"/>
              </a:solidFill>
              <a:latin typeface="Calibri"/>
              <a:ea typeface="Calibri"/>
              <a:cs typeface="Calibri"/>
              <a:sym typeface="Calibri"/>
            </a:endParaRPr>
          </a:p>
          <a:p>
            <a:pPr indent="0" lvl="1" marL="457200" marR="0" rtl="0" algn="l">
              <a:spcBef>
                <a:spcPts val="360"/>
              </a:spcBef>
              <a:buClr>
                <a:srgbClr val="888888"/>
              </a:buClr>
              <a:buSzPct val="25000"/>
              <a:buFont typeface="Arial"/>
              <a:buNone/>
            </a:pPr>
            <a:r>
              <a:t/>
            </a:r>
            <a:endParaRPr b="0" i="0" sz="1800" u="none" cap="none" strike="noStrike">
              <a:solidFill>
                <a:srgbClr val="888888"/>
              </a:solidFill>
              <a:latin typeface="Calibri"/>
              <a:ea typeface="Calibri"/>
              <a:cs typeface="Calibri"/>
              <a:sym typeface="Calibri"/>
            </a:endParaRPr>
          </a:p>
        </p:txBody>
      </p:sp>
      <p:sp>
        <p:nvSpPr>
          <p:cNvPr id="114" name="Shape 114"/>
          <p:cNvSpPr txBox="1"/>
          <p:nvPr/>
        </p:nvSpPr>
        <p:spPr>
          <a:xfrm>
            <a:off x="6324600" y="5029200"/>
            <a:ext cx="2057400" cy="246221"/>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US" sz="1000" u="none" cap="none" strike="noStrike">
                <a:solidFill>
                  <a:schemeClr val="dk1"/>
                </a:solidFill>
                <a:latin typeface="Calibri"/>
                <a:ea typeface="Calibri"/>
                <a:cs typeface="Calibri"/>
                <a:sym typeface="Calibri"/>
              </a:rPr>
              <a:t>Mary Snyder, 1960</a:t>
            </a:r>
          </a:p>
        </p:txBody>
      </p:sp>
      <p:pic>
        <p:nvPicPr>
          <p:cNvPr id="115" name="Shape 115"/>
          <p:cNvPicPr preferRelativeResize="0"/>
          <p:nvPr/>
        </p:nvPicPr>
        <p:blipFill rotWithShape="1">
          <a:blip r:embed="rId3">
            <a:alphaModFix/>
          </a:blip>
          <a:srcRect b="0" l="0" r="0" t="0"/>
          <a:stretch/>
        </p:blipFill>
        <p:spPr>
          <a:xfrm>
            <a:off x="5846333" y="841905"/>
            <a:ext cx="3224700" cy="4674517"/>
          </a:xfrm>
          <a:prstGeom prst="rect">
            <a:avLst/>
          </a:prstGeom>
          <a:noFill/>
          <a:ln>
            <a:noFill/>
          </a:ln>
        </p:spPr>
      </p:pic>
      <p:sp>
        <p:nvSpPr>
          <p:cNvPr id="116" name="Shape 116"/>
          <p:cNvSpPr txBox="1"/>
          <p:nvPr/>
        </p:nvSpPr>
        <p:spPr>
          <a:xfrm>
            <a:off x="6362700" y="5791200"/>
            <a:ext cx="1981200"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Mary Snyder 1960</a:t>
            </a:r>
          </a:p>
        </p:txBody>
      </p:sp>
      <p:sp>
        <p:nvSpPr>
          <p:cNvPr id="117" name="Shape 117"/>
          <p:cNvSpPr txBox="1"/>
          <p:nvPr/>
        </p:nvSpPr>
        <p:spPr>
          <a:xfrm>
            <a:off x="6345667" y="5867400"/>
            <a:ext cx="1828800" cy="369332"/>
          </a:xfrm>
          <a:prstGeom prst="rect">
            <a:avLst/>
          </a:prstGeom>
          <a:noFill/>
          <a:ln>
            <a:noFill/>
          </a:ln>
        </p:spPr>
        <p:txBody>
          <a:bodyPr anchorCtr="0" anchor="t" bIns="45700" lIns="91425" rIns="91425" wrap="square"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118" name="Shape 118"/>
          <p:cNvSpPr txBox="1"/>
          <p:nvPr/>
        </p:nvSpPr>
        <p:spPr>
          <a:xfrm>
            <a:off x="1828800" y="3559076"/>
            <a:ext cx="3657600" cy="2585323"/>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lang="en-US" sz="1800">
                <a:solidFill>
                  <a:srgbClr val="FF0000"/>
                </a:solidFill>
                <a:latin typeface="Arial"/>
                <a:ea typeface="Arial"/>
                <a:cs typeface="Arial"/>
                <a:sym typeface="Arial"/>
              </a:rPr>
              <a:t>Mary Snyder Collection includes:</a:t>
            </a:r>
          </a:p>
          <a:p>
            <a:pPr indent="0" lvl="0" marL="0" marR="0" rtl="0" algn="ctr">
              <a:spcBef>
                <a:spcPts val="0"/>
              </a:spcBef>
              <a:buNone/>
            </a:pPr>
            <a:r>
              <a:t/>
            </a:r>
            <a:endParaRPr sz="1800">
              <a:solidFill>
                <a:schemeClr val="dk1"/>
              </a:solidFill>
              <a:latin typeface="Arial"/>
              <a:ea typeface="Arial"/>
              <a:cs typeface="Arial"/>
              <a:sym typeface="Arial"/>
            </a:endParaRPr>
          </a:p>
          <a:p>
            <a:pPr indent="-285750" lvl="0" marL="285750" marR="0" rtl="0" algn="l">
              <a:spcBef>
                <a:spcPts val="0"/>
              </a:spcBef>
              <a:buClr>
                <a:schemeClr val="dk1"/>
              </a:buClr>
              <a:buSzPct val="100000"/>
              <a:buFont typeface="Noto Sans Symbols"/>
              <a:buChar char="❖"/>
            </a:pPr>
            <a:r>
              <a:rPr lang="en-US" sz="1800">
                <a:solidFill>
                  <a:schemeClr val="dk1"/>
                </a:solidFill>
                <a:latin typeface="Arial"/>
                <a:ea typeface="Arial"/>
                <a:cs typeface="Arial"/>
                <a:sym typeface="Arial"/>
              </a:rPr>
              <a:t>Apparel</a:t>
            </a:r>
          </a:p>
          <a:p>
            <a:pPr indent="-285750" lvl="0" marL="285750" marR="0" rtl="0" algn="l">
              <a:spcBef>
                <a:spcPts val="0"/>
              </a:spcBef>
              <a:buClr>
                <a:schemeClr val="dk1"/>
              </a:buClr>
              <a:buSzPct val="100000"/>
              <a:buFont typeface="Noto Sans Symbols"/>
              <a:buChar char="❖"/>
            </a:pPr>
            <a:r>
              <a:rPr lang="en-US" sz="1800">
                <a:solidFill>
                  <a:schemeClr val="dk1"/>
                </a:solidFill>
                <a:latin typeface="Arial"/>
                <a:ea typeface="Arial"/>
                <a:cs typeface="Arial"/>
                <a:sym typeface="Arial"/>
              </a:rPr>
              <a:t>Woven pieces</a:t>
            </a:r>
          </a:p>
          <a:p>
            <a:pPr indent="-285750" lvl="0" marL="285750" marR="0" rtl="0" algn="l">
              <a:spcBef>
                <a:spcPts val="0"/>
              </a:spcBef>
              <a:buClr>
                <a:schemeClr val="dk1"/>
              </a:buClr>
              <a:buSzPct val="100000"/>
              <a:buFont typeface="Noto Sans Symbols"/>
              <a:buChar char="❖"/>
            </a:pPr>
            <a:r>
              <a:rPr lang="en-US" sz="1800">
                <a:solidFill>
                  <a:schemeClr val="dk1"/>
                </a:solidFill>
                <a:latin typeface="Arial"/>
                <a:ea typeface="Arial"/>
                <a:cs typeface="Arial"/>
                <a:sym typeface="Arial"/>
              </a:rPr>
              <a:t>Studio notes</a:t>
            </a:r>
          </a:p>
          <a:p>
            <a:pPr indent="-285750" lvl="0" marL="285750" marR="0" rtl="0" algn="l">
              <a:spcBef>
                <a:spcPts val="0"/>
              </a:spcBef>
              <a:buClr>
                <a:schemeClr val="dk1"/>
              </a:buClr>
              <a:buSzPct val="100000"/>
              <a:buFont typeface="Noto Sans Symbols"/>
              <a:buChar char="❖"/>
            </a:pPr>
            <a:r>
              <a:rPr lang="en-US" sz="1800">
                <a:solidFill>
                  <a:schemeClr val="dk1"/>
                </a:solidFill>
                <a:latin typeface="Arial"/>
                <a:ea typeface="Arial"/>
                <a:cs typeface="Arial"/>
                <a:sym typeface="Arial"/>
              </a:rPr>
              <a:t>Curriculum material</a:t>
            </a:r>
          </a:p>
          <a:p>
            <a:pPr indent="-285750" lvl="0" marL="285750" marR="0" rtl="0" algn="l">
              <a:spcBef>
                <a:spcPts val="0"/>
              </a:spcBef>
              <a:buClr>
                <a:schemeClr val="dk1"/>
              </a:buClr>
              <a:buSzPct val="100000"/>
              <a:buFont typeface="Noto Sans Symbols"/>
              <a:buChar char="❖"/>
            </a:pPr>
            <a:r>
              <a:rPr lang="en-US" sz="1800">
                <a:solidFill>
                  <a:schemeClr val="dk1"/>
                </a:solidFill>
                <a:latin typeface="Arial"/>
                <a:ea typeface="Arial"/>
                <a:cs typeface="Arial"/>
                <a:sym typeface="Arial"/>
              </a:rPr>
              <a:t>Scrapbooks</a:t>
            </a:r>
          </a:p>
          <a:p>
            <a:pPr indent="-285750" lvl="0" marL="285750" marR="0" rtl="0" algn="l">
              <a:spcBef>
                <a:spcPts val="0"/>
              </a:spcBef>
              <a:buClr>
                <a:schemeClr val="dk1"/>
              </a:buClr>
              <a:buSzPct val="100000"/>
              <a:buFont typeface="Noto Sans Symbols"/>
              <a:buChar char="❖"/>
            </a:pPr>
            <a:r>
              <a:rPr lang="en-US" sz="1800">
                <a:solidFill>
                  <a:schemeClr val="dk1"/>
                </a:solidFill>
                <a:latin typeface="Arial"/>
                <a:ea typeface="Arial"/>
                <a:cs typeface="Arial"/>
                <a:sym typeface="Arial"/>
              </a:rPr>
              <a:t>Photographs</a:t>
            </a:r>
          </a:p>
          <a:p>
            <a:pPr indent="-285750" lvl="0" marL="285750" marR="0" rtl="0" algn="l">
              <a:spcBef>
                <a:spcPts val="0"/>
              </a:spcBef>
              <a:buClr>
                <a:schemeClr val="dk1"/>
              </a:buClr>
              <a:buSzPct val="100000"/>
              <a:buFont typeface="Noto Sans Symbols"/>
              <a:buChar char="❖"/>
            </a:pPr>
            <a:r>
              <a:rPr lang="en-US" sz="1800">
                <a:solidFill>
                  <a:schemeClr val="dk1"/>
                </a:solidFill>
                <a:latin typeface="Arial"/>
                <a:ea typeface="Arial"/>
                <a:cs typeface="Arial"/>
                <a:sym typeface="Arial"/>
              </a:rPr>
              <a:t>Correspondence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8"/>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Mary Elizabeth Snyder</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  1907 - 2002</a:t>
            </a:r>
          </a:p>
        </p:txBody>
      </p:sp>
      <p:sp>
        <p:nvSpPr>
          <p:cNvPr id="124" name="Shape 124"/>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Mrs. Snyder donated her enormous collection of textiles, weaving studies, books, periodicals, tools and equipment to the Handweaving Museum. </a:t>
            </a:r>
          </a:p>
          <a:p>
            <a:pPr indent="-342900" lvl="0" marL="342900" marR="0" rtl="0" algn="l">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She wove day and night and had contracts with leading houses such as Neiman Marcus.</a:t>
            </a:r>
          </a:p>
          <a:p>
            <a:pPr indent="-342900" lvl="0" marL="342900" marR="0" rtl="0" algn="l">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Earned a masters degree in weaving at age 65 from the University of Kansas.</a:t>
            </a:r>
          </a:p>
          <a:p>
            <a:pPr indent="-342900" lvl="0" marL="342900" marR="0" rtl="0" algn="l">
              <a:spcBef>
                <a:spcPts val="444"/>
              </a:spcBef>
              <a:spcAft>
                <a:spcPts val="0"/>
              </a:spcAft>
              <a:buClr>
                <a:schemeClr val="dk1"/>
              </a:buClr>
              <a:buSzPct val="100909"/>
              <a:buFont typeface="Arial"/>
              <a:buChar char="•"/>
            </a:pPr>
            <a:r>
              <a:rPr b="0" i="0" lang="en-US" sz="2220" u="none" cap="none" strike="noStrike">
                <a:solidFill>
                  <a:schemeClr val="dk1"/>
                </a:solidFill>
                <a:latin typeface="Calibri"/>
                <a:ea typeface="Calibri"/>
                <a:cs typeface="Calibri"/>
                <a:sym typeface="Calibri"/>
              </a:rPr>
              <a:t>Worked as a weaver for NASA, and also taught at the University of Kentucky; University of Banff; University of Kansas; and the Chautauqua Institute.</a:t>
            </a:r>
          </a:p>
          <a:p>
            <a:pPr indent="-342900" lvl="0" marL="342900" marR="0" rtl="0" algn="l">
              <a:spcBef>
                <a:spcPts val="592"/>
              </a:spcBef>
              <a:buClr>
                <a:schemeClr val="dk1"/>
              </a:buClr>
              <a:buSzPct val="134545"/>
              <a:buFont typeface="Arial"/>
              <a:buChar char="•"/>
            </a:pPr>
            <a:r>
              <a:rPr b="0" i="0" lang="en-US" sz="2220" u="none" cap="none" strike="noStrike">
                <a:solidFill>
                  <a:schemeClr val="dk1"/>
                </a:solidFill>
                <a:latin typeface="Calibri"/>
                <a:ea typeface="Calibri"/>
                <a:cs typeface="Calibri"/>
                <a:sym typeface="Calibri"/>
              </a:rPr>
              <a:t>Mary wove for 70 years, and, at age 88, pulled up roots in southern California to settle in Clayton near her collection and weavers</a:t>
            </a:r>
            <a:r>
              <a:rPr b="0" i="0" lang="en-US" sz="2960" u="none" cap="none" strike="noStrike">
                <a:solidFill>
                  <a:schemeClr val="dk1"/>
                </a:solidFill>
                <a:latin typeface="Calibri"/>
                <a:ea typeface="Calibri"/>
                <a:cs typeface="Calibri"/>
                <a:sym typeface="Calibri"/>
              </a:rPr>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 type="body"/>
          </p:nvPr>
        </p:nvSpPr>
        <p:spPr>
          <a:xfrm>
            <a:off x="304800" y="609600"/>
            <a:ext cx="8610600" cy="58674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dk1"/>
              </a:buClr>
              <a:buSzPct val="25000"/>
              <a:buFont typeface="Arial"/>
              <a:buNone/>
            </a:pPr>
            <a:r>
              <a:rPr b="0" i="0" lang="en-US" sz="4000" u="none" cap="none" strike="noStrike">
                <a:solidFill>
                  <a:schemeClr val="dk1"/>
                </a:solidFill>
                <a:latin typeface="Calibri"/>
                <a:ea typeface="Calibri"/>
                <a:cs typeface="Calibri"/>
                <a:sym typeface="Calibri"/>
              </a:rPr>
              <a:t>Methodology- Accession Procedures</a:t>
            </a:r>
          </a:p>
          <a:p>
            <a:pPr indent="-285750" lvl="0" marL="2857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Staff &amp; volunteer involvement: Leslie Rowland, </a:t>
            </a:r>
            <a:r>
              <a:rPr b="0" i="1" lang="en-US" sz="2000" u="none" cap="none" strike="noStrike">
                <a:solidFill>
                  <a:schemeClr val="dk1"/>
                </a:solidFill>
                <a:latin typeface="Calibri"/>
                <a:ea typeface="Calibri"/>
                <a:cs typeface="Calibri"/>
                <a:sym typeface="Calibri"/>
              </a:rPr>
              <a:t>Executive Director</a:t>
            </a:r>
            <a:r>
              <a:rPr b="0" i="0" lang="en-US" sz="2000" u="none" cap="none" strike="noStrike">
                <a:solidFill>
                  <a:schemeClr val="dk1"/>
                </a:solidFill>
                <a:latin typeface="Calibri"/>
                <a:ea typeface="Calibri"/>
                <a:cs typeface="Calibri"/>
                <a:sym typeface="Calibri"/>
              </a:rPr>
              <a:t>; Sonja Wahl, </a:t>
            </a:r>
            <a:r>
              <a:rPr b="0" i="1" lang="en-US" sz="2000" u="none" cap="none" strike="noStrike">
                <a:solidFill>
                  <a:schemeClr val="dk1"/>
                </a:solidFill>
                <a:latin typeface="Calibri"/>
                <a:ea typeface="Calibri"/>
                <a:cs typeface="Calibri"/>
                <a:sym typeface="Calibri"/>
              </a:rPr>
              <a:t>Curator Emerita</a:t>
            </a:r>
            <a:r>
              <a:rPr b="0" i="0" lang="en-US" sz="2000" u="none" cap="none" strike="noStrike">
                <a:solidFill>
                  <a:schemeClr val="dk1"/>
                </a:solidFill>
                <a:latin typeface="Calibri"/>
                <a:ea typeface="Calibri"/>
                <a:cs typeface="Calibri"/>
                <a:sym typeface="Calibri"/>
              </a:rPr>
              <a:t>; Jessica Phinney, Curator; Marilyn Hutchinson, </a:t>
            </a:r>
            <a:r>
              <a:rPr b="0" i="1" lang="en-US" sz="2000" u="none" cap="none" strike="noStrike">
                <a:solidFill>
                  <a:schemeClr val="dk1"/>
                </a:solidFill>
                <a:latin typeface="Calibri"/>
                <a:ea typeface="Calibri"/>
                <a:cs typeface="Calibri"/>
                <a:sym typeface="Calibri"/>
              </a:rPr>
              <a:t>consultant; and</a:t>
            </a:r>
            <a:r>
              <a:rPr b="0" i="0" lang="en-US" sz="2000" u="none" cap="none" strike="noStrike">
                <a:solidFill>
                  <a:schemeClr val="dk1"/>
                </a:solidFill>
                <a:latin typeface="Calibri"/>
                <a:ea typeface="Calibri"/>
                <a:cs typeface="Calibri"/>
                <a:sym typeface="Calibri"/>
              </a:rPr>
              <a:t> Chris Murray, </a:t>
            </a:r>
            <a:r>
              <a:rPr b="0" i="1" lang="en-US" sz="2000" u="none" cap="none" strike="noStrike">
                <a:solidFill>
                  <a:schemeClr val="dk1"/>
                </a:solidFill>
                <a:latin typeface="Calibri"/>
                <a:ea typeface="Calibri"/>
                <a:cs typeface="Calibri"/>
                <a:sym typeface="Calibri"/>
              </a:rPr>
              <a:t>photographer</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Artifacts selected</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Descriptions written</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Accession tag hand-sewn in to textile or affixed to manuscript/item</a:t>
            </a:r>
          </a:p>
          <a:p>
            <a:pPr indent="-285750" lvl="0" marL="2857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 Logged in accession book and given accession number</a:t>
            </a:r>
          </a:p>
          <a:p>
            <a:pPr indent="-285750" lvl="0" marL="2857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 Catalog card filled out</a:t>
            </a:r>
          </a:p>
          <a:p>
            <a:pPr indent="-285750" lvl="0" marL="2857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 Photographed (x3)</a:t>
            </a:r>
          </a:p>
          <a:p>
            <a:pPr indent="-285750" lvl="1" marL="7429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added to PastPerfect </a:t>
            </a:r>
          </a:p>
          <a:p>
            <a:pPr indent="-285750" lvl="1" marL="2857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Artifact properly stored and location noted</a:t>
            </a:r>
          </a:p>
          <a:p>
            <a:pPr indent="-285750" lvl="0" marL="28575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Entered into PastPerfect computer database</a:t>
            </a:r>
          </a:p>
          <a:p>
            <a:pPr indent="-285750" lvl="0" marL="285750" marR="0" rtl="0" algn="l">
              <a:spcBef>
                <a:spcPts val="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Data to be submitted to NY Heritage website</a:t>
            </a:r>
          </a:p>
          <a:p>
            <a:pPr indent="0" lvl="0" marL="0" marR="0" rtl="0" algn="l">
              <a:spcBef>
                <a:spcPts val="0"/>
              </a:spcBef>
              <a:spcAft>
                <a:spcPts val="0"/>
              </a:spcAft>
              <a:buClr>
                <a:schemeClr val="dk1"/>
              </a:buClr>
              <a:buSzPct val="25000"/>
              <a:buFont typeface="Arial"/>
              <a:buNone/>
            </a:pPr>
            <a:r>
              <a:rPr b="0" i="0" lang="en-US" sz="2000" u="none" cap="none" strike="noStrike">
                <a:solidFill>
                  <a:schemeClr val="dk1"/>
                </a:solidFill>
                <a:latin typeface="Calibri"/>
                <a:ea typeface="Calibri"/>
                <a:cs typeface="Calibri"/>
                <a:sym typeface="Calibri"/>
              </a:rPr>
              <a:t>     &amp; uploaded</a:t>
            </a:r>
          </a:p>
          <a:p>
            <a:pPr indent="-285750" lvl="0" marL="285750" marR="0" rtl="0" algn="l">
              <a:spcBef>
                <a:spcPts val="4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spcBef>
                <a:spcPts val="400"/>
              </a:spcBef>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p:txBody>
      </p:sp>
      <p:sp>
        <p:nvSpPr>
          <p:cNvPr id="131" name="Shape 131"/>
          <p:cNvSpPr txBox="1"/>
          <p:nvPr/>
        </p:nvSpPr>
        <p:spPr>
          <a:xfrm>
            <a:off x="3270318" y="5901894"/>
            <a:ext cx="2133601"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i="1" lang="en-US" sz="1800">
                <a:solidFill>
                  <a:schemeClr val="dk1"/>
                </a:solidFill>
                <a:latin typeface="Calibri"/>
                <a:ea typeface="Calibri"/>
                <a:cs typeface="Calibri"/>
                <a:sym typeface="Calibri"/>
              </a:rPr>
              <a:t>Mary Snyder sample </a:t>
            </a:r>
          </a:p>
        </p:txBody>
      </p:sp>
      <p:pic>
        <p:nvPicPr>
          <p:cNvPr id="132" name="Shape 132"/>
          <p:cNvPicPr preferRelativeResize="0"/>
          <p:nvPr/>
        </p:nvPicPr>
        <p:blipFill rotWithShape="1">
          <a:blip r:embed="rId3">
            <a:alphaModFix/>
          </a:blip>
          <a:srcRect b="0" l="0" r="0" t="0"/>
          <a:stretch/>
        </p:blipFill>
        <p:spPr>
          <a:xfrm>
            <a:off x="5600736" y="3810000"/>
            <a:ext cx="3137736" cy="28040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762000" y="4724400"/>
            <a:ext cx="8229600" cy="1828800"/>
          </a:xfrm>
          <a:prstGeom prst="rect">
            <a:avLst/>
          </a:prstGeom>
          <a:noFill/>
          <a:ln>
            <a:noFill/>
          </a:ln>
        </p:spPr>
        <p:txBody>
          <a:bodyPr anchorCtr="0" anchor="b" bIns="45700" lIns="91425" rIns="91425" wrap="square" tIns="45700">
            <a:noAutofit/>
          </a:bodyPr>
          <a:lstStyle/>
          <a:p>
            <a:pPr indent="0" lvl="0" marL="0" marR="0" rtl="0" algn="ctr">
              <a:spcBef>
                <a:spcPts val="0"/>
              </a:spcBef>
              <a:buClr>
                <a:schemeClr val="dk1"/>
              </a:buClr>
              <a:buSzPct val="25000"/>
              <a:buFont typeface="Calibri"/>
              <a:buNone/>
            </a:pPr>
            <a:r>
              <a:rPr b="1" i="0" lang="en-US" sz="1800" u="none" cap="none" strike="noStrike">
                <a:solidFill>
                  <a:schemeClr val="dk1"/>
                </a:solidFill>
                <a:latin typeface="Calibri"/>
                <a:ea typeface="Calibri"/>
                <a:cs typeface="Calibri"/>
                <a:sym typeface="Calibri"/>
              </a:rPr>
              <a:t>The TIAC Staff and Trustees would like to thank </a:t>
            </a:r>
            <a:br>
              <a:rPr b="1"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the Northern New York Library Network.</a:t>
            </a:r>
            <a:br>
              <a:rPr b="1" i="0" lang="en-US" sz="1800" u="none" cap="none" strike="noStrike">
                <a:solidFill>
                  <a:schemeClr val="dk1"/>
                </a:solidFill>
                <a:latin typeface="Calibri"/>
                <a:ea typeface="Calibri"/>
                <a:cs typeface="Calibri"/>
                <a:sym typeface="Calibri"/>
              </a:rPr>
            </a:br>
            <a:br>
              <a:rPr b="1"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to learn more:</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TIArtsCenter.org</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Instagram @TIArtsCenter</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314 James Street</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Clayton, NY 13624</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(315) 686-4123</a:t>
            </a:r>
          </a:p>
        </p:txBody>
      </p:sp>
      <p:pic>
        <p:nvPicPr>
          <p:cNvPr descr="new sign 004.jpg" id="139" name="Shape 139"/>
          <p:cNvPicPr preferRelativeResize="0"/>
          <p:nvPr>
            <p:ph idx="2" type="pic"/>
          </p:nvPr>
        </p:nvPicPr>
        <p:blipFill rotWithShape="1">
          <a:blip r:embed="rId3">
            <a:alphaModFix/>
          </a:blip>
          <a:srcRect b="0" l="0" r="0" t="0"/>
          <a:stretch/>
        </p:blipFill>
        <p:spPr>
          <a:xfrm>
            <a:off x="2305844" y="304800"/>
            <a:ext cx="4913312" cy="36849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